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8"/>
  </p:notesMasterIdLst>
  <p:sldIdLst>
    <p:sldId id="338" r:id="rId2"/>
    <p:sldId id="339" r:id="rId3"/>
    <p:sldId id="340" r:id="rId4"/>
    <p:sldId id="341" r:id="rId5"/>
    <p:sldId id="342" r:id="rId6"/>
    <p:sldId id="298"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BED2"/>
    <a:srgbClr val="F0D6A6"/>
    <a:srgbClr val="BAD5A2"/>
    <a:srgbClr val="858585"/>
    <a:srgbClr val="78C0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41" autoAdjust="0"/>
    <p:restoredTop sz="78665" autoAdjust="0"/>
  </p:normalViewPr>
  <p:slideViewPr>
    <p:cSldViewPr snapToGrid="0" snapToObjects="1">
      <p:cViewPr varScale="1">
        <p:scale>
          <a:sx n="67" d="100"/>
          <a:sy n="67" d="100"/>
        </p:scale>
        <p:origin x="1410"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07E9FE-1AF7-FF4E-AD4A-E4053EFF5716}" type="datetimeFigureOut">
              <a:rPr lang="en-GB" smtClean="0"/>
              <a:t>28/05/2017</a:t>
            </a:fld>
            <a:endParaRPr lang="en-GB"/>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2AF829-FDD9-5F43-88FF-A2A2A30993F1}" type="slidenum">
              <a:rPr lang="en-GB" smtClean="0"/>
              <a:t>‹Nr.›</a:t>
            </a:fld>
            <a:endParaRPr lang="en-GB"/>
          </a:p>
        </p:txBody>
      </p:sp>
    </p:spTree>
    <p:extLst>
      <p:ext uri="{BB962C8B-B14F-4D97-AF65-F5344CB8AC3E}">
        <p14:creationId xmlns:p14="http://schemas.microsoft.com/office/powerpoint/2010/main" val="629015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D62AF829-FDD9-5F43-88FF-A2A2A30993F1}" type="slidenum">
              <a:rPr lang="en-GB" smtClean="0"/>
              <a:t>6</a:t>
            </a:fld>
            <a:endParaRPr lang="en-GB"/>
          </a:p>
        </p:txBody>
      </p:sp>
    </p:spTree>
    <p:extLst>
      <p:ext uri="{BB962C8B-B14F-4D97-AF65-F5344CB8AC3E}">
        <p14:creationId xmlns:p14="http://schemas.microsoft.com/office/powerpoint/2010/main" val="38222030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418493" y="2441209"/>
            <a:ext cx="5052646" cy="2387600"/>
          </a:xfrm>
        </p:spPr>
        <p:txBody>
          <a:bodyPr anchor="b">
            <a:normAutofit/>
          </a:bodyPr>
          <a:lstStyle>
            <a:lvl1pPr algn="l">
              <a:defRPr sz="3000">
                <a:solidFill>
                  <a:schemeClr val="accent6">
                    <a:lumMod val="50000"/>
                  </a:schemeClr>
                </a:solidFill>
                <a:latin typeface="Couture" charset="0"/>
                <a:ea typeface="Couture" charset="0"/>
                <a:cs typeface="Couture" charset="0"/>
              </a:defRPr>
            </a:lvl1pPr>
          </a:lstStyle>
          <a:p>
            <a:r>
              <a:rPr lang="de-DE" dirty="0"/>
              <a:t>Mastertitelformat bearbeiten</a:t>
            </a:r>
            <a:endParaRPr lang="en-GB" dirty="0"/>
          </a:p>
        </p:txBody>
      </p:sp>
      <p:sp>
        <p:nvSpPr>
          <p:cNvPr id="7" name="Rechteck 6"/>
          <p:cNvSpPr/>
          <p:nvPr userDrawn="1"/>
        </p:nvSpPr>
        <p:spPr>
          <a:xfrm>
            <a:off x="435429" y="246185"/>
            <a:ext cx="11553371" cy="14946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Bild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87850" y="373543"/>
            <a:ext cx="1812264" cy="692632"/>
          </a:xfrm>
          <a:prstGeom prst="rect">
            <a:avLst/>
          </a:prstGeom>
        </p:spPr>
      </p:pic>
      <p:sp>
        <p:nvSpPr>
          <p:cNvPr id="5" name="Textfeld 4"/>
          <p:cNvSpPr txBox="1"/>
          <p:nvPr userDrawn="1"/>
        </p:nvSpPr>
        <p:spPr>
          <a:xfrm>
            <a:off x="449943" y="6362901"/>
            <a:ext cx="1798405" cy="307777"/>
          </a:xfrm>
          <a:prstGeom prst="rect">
            <a:avLst/>
          </a:prstGeom>
          <a:noFill/>
        </p:spPr>
        <p:txBody>
          <a:bodyPr wrap="square" rtlCol="0">
            <a:spAutoFit/>
          </a:bodyPr>
          <a:lstStyle/>
          <a:p>
            <a:r>
              <a:rPr lang="de-DE" sz="1400" b="1" dirty="0">
                <a:solidFill>
                  <a:srgbClr val="78BED2"/>
                </a:solidFill>
                <a:latin typeface="Couture"/>
              </a:rPr>
              <a:t>9. März 2017</a:t>
            </a:r>
          </a:p>
        </p:txBody>
      </p:sp>
    </p:spTree>
    <p:extLst>
      <p:ext uri="{BB962C8B-B14F-4D97-AF65-F5344CB8AC3E}">
        <p14:creationId xmlns:p14="http://schemas.microsoft.com/office/powerpoint/2010/main" val="46727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Abschnittsüberschrift">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lvl1pPr>
              <a:defRPr lang="en-GB" sz="2400" b="1" kern="1200" dirty="0">
                <a:solidFill>
                  <a:schemeClr val="accent3">
                    <a:lumMod val="75000"/>
                  </a:schemeClr>
                </a:solidFill>
                <a:latin typeface="Couture"/>
                <a:ea typeface="Couture"/>
                <a:cs typeface="Couture"/>
              </a:defRPr>
            </a:lvl1pPr>
          </a:lstStyle>
          <a:p>
            <a:r>
              <a:rPr lang="de-DE" dirty="0"/>
              <a:t>Mastertitelformat bearbeiten</a:t>
            </a:r>
            <a:endParaRPr lang="en-GB" dirty="0"/>
          </a:p>
        </p:txBody>
      </p:sp>
      <p:pic>
        <p:nvPicPr>
          <p:cNvPr id="4" name="Bild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87851" y="365125"/>
            <a:ext cx="1812261" cy="692632"/>
          </a:xfrm>
          <a:prstGeom prst="rect">
            <a:avLst/>
          </a:prstGeom>
        </p:spPr>
      </p:pic>
      <p:sp>
        <p:nvSpPr>
          <p:cNvPr id="8" name="Textfeld 7"/>
          <p:cNvSpPr txBox="1"/>
          <p:nvPr userDrawn="1"/>
        </p:nvSpPr>
        <p:spPr>
          <a:xfrm>
            <a:off x="3140385" y="6382894"/>
            <a:ext cx="5969286" cy="307777"/>
          </a:xfrm>
          <a:prstGeom prst="rect">
            <a:avLst/>
          </a:prstGeom>
          <a:noFill/>
        </p:spPr>
        <p:txBody>
          <a:bodyPr wrap="square" rtlCol="0">
            <a:spAutoFit/>
          </a:bodyPr>
          <a:lstStyle/>
          <a:p>
            <a:pPr algn="ctr"/>
            <a:r>
              <a:rPr lang="de-DE" sz="1400" b="1" dirty="0">
                <a:solidFill>
                  <a:srgbClr val="F0D6A6"/>
                </a:solidFill>
                <a:latin typeface="Century Gothic" panose="020B0502020202020204" pitchFamily="34" charset="0"/>
              </a:rPr>
              <a:t>Motivation durch Feedback – Das konstruktive Personalgespräch</a:t>
            </a:r>
          </a:p>
        </p:txBody>
      </p:sp>
      <p:sp>
        <p:nvSpPr>
          <p:cNvPr id="5" name="Foliennummernplatzhalter 5"/>
          <p:cNvSpPr txBox="1">
            <a:spLocks/>
          </p:cNvSpPr>
          <p:nvPr userDrawn="1"/>
        </p:nvSpPr>
        <p:spPr>
          <a:xfrm>
            <a:off x="9109671" y="6393652"/>
            <a:ext cx="2743200" cy="365125"/>
          </a:xfrm>
          <a:prstGeom prst="rect">
            <a:avLst/>
          </a:prstGeom>
        </p:spPr>
        <p:txBody>
          <a:bodyPr/>
          <a:lstStyle>
            <a:defPPr>
              <a:defRPr lang="de-DE"/>
            </a:defPPr>
            <a:lvl1pPr marL="0" algn="l" defTabSz="914400" rtl="0" eaLnBrk="1" latinLnBrk="0" hangingPunct="1">
              <a:defRPr sz="1400" kern="1200">
                <a:solidFill>
                  <a:schemeClr val="tx1"/>
                </a:solidFill>
                <a:latin typeface="Couture"/>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95D06065-4231-E840-8045-9C1C10881C3A}" type="slidenum">
              <a:rPr lang="en-GB" b="1" smtClean="0">
                <a:solidFill>
                  <a:srgbClr val="F0D6A6"/>
                </a:solidFill>
              </a:rPr>
              <a:pPr algn="r"/>
              <a:t>‹Nr.›</a:t>
            </a:fld>
            <a:endParaRPr lang="en-GB" b="1" dirty="0">
              <a:solidFill>
                <a:srgbClr val="F0D6A6"/>
              </a:solidFill>
            </a:endParaRPr>
          </a:p>
        </p:txBody>
      </p:sp>
      <p:sp>
        <p:nvSpPr>
          <p:cNvPr id="6" name="Textfeld 5"/>
          <p:cNvSpPr txBox="1"/>
          <p:nvPr userDrawn="1"/>
        </p:nvSpPr>
        <p:spPr>
          <a:xfrm>
            <a:off x="449943" y="6362901"/>
            <a:ext cx="1798405" cy="307777"/>
          </a:xfrm>
          <a:prstGeom prst="rect">
            <a:avLst/>
          </a:prstGeom>
          <a:noFill/>
        </p:spPr>
        <p:txBody>
          <a:bodyPr wrap="square" rtlCol="0">
            <a:spAutoFit/>
          </a:bodyPr>
          <a:lstStyle/>
          <a:p>
            <a:r>
              <a:rPr lang="de-DE" sz="1400" b="1" dirty="0">
                <a:solidFill>
                  <a:srgbClr val="F0D6A6"/>
                </a:solidFill>
                <a:latin typeface="Couture"/>
              </a:rPr>
              <a:t>9. März 2017</a:t>
            </a:r>
          </a:p>
        </p:txBody>
      </p:sp>
    </p:spTree>
    <p:extLst>
      <p:ext uri="{BB962C8B-B14F-4D97-AF65-F5344CB8AC3E}">
        <p14:creationId xmlns:p14="http://schemas.microsoft.com/office/powerpoint/2010/main" val="1492492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049312" y="2463309"/>
            <a:ext cx="7620126" cy="2387600"/>
          </a:xfrm>
        </p:spPr>
        <p:txBody>
          <a:bodyPr anchor="b">
            <a:normAutofit/>
          </a:bodyPr>
          <a:lstStyle>
            <a:lvl1pPr algn="r">
              <a:defRPr sz="2400" b="0">
                <a:solidFill>
                  <a:schemeClr val="accent6">
                    <a:lumMod val="50000"/>
                  </a:schemeClr>
                </a:solidFill>
                <a:latin typeface="Couture" charset="0"/>
                <a:ea typeface="Couture" charset="0"/>
                <a:cs typeface="Couture" charset="0"/>
              </a:defRPr>
            </a:lvl1pPr>
          </a:lstStyle>
          <a:p>
            <a:r>
              <a:rPr lang="de-DE" dirty="0"/>
              <a:t>Mastertitelformat bearbeiten</a:t>
            </a:r>
            <a:endParaRPr lang="en-GB" dirty="0"/>
          </a:p>
        </p:txBody>
      </p:sp>
      <p:sp>
        <p:nvSpPr>
          <p:cNvPr id="7" name="Rechteck 6"/>
          <p:cNvSpPr/>
          <p:nvPr userDrawn="1"/>
        </p:nvSpPr>
        <p:spPr>
          <a:xfrm>
            <a:off x="556963" y="535227"/>
            <a:ext cx="11553371" cy="14946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Bild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69438" y="246922"/>
            <a:ext cx="2709768" cy="1035651"/>
          </a:xfrm>
          <a:prstGeom prst="rect">
            <a:avLst/>
          </a:prstGeom>
        </p:spPr>
      </p:pic>
      <p:sp>
        <p:nvSpPr>
          <p:cNvPr id="4" name="Inhaltsplatzhalter 3"/>
          <p:cNvSpPr>
            <a:spLocks noGrp="1"/>
          </p:cNvSpPr>
          <p:nvPr>
            <p:ph sz="quarter" idx="10"/>
          </p:nvPr>
        </p:nvSpPr>
        <p:spPr>
          <a:xfrm>
            <a:off x="620624" y="241173"/>
            <a:ext cx="7859713" cy="1041400"/>
          </a:xfrm>
        </p:spPr>
        <p:txBody>
          <a:bodyPr>
            <a:normAutofit/>
          </a:bodyPr>
          <a:lstStyle>
            <a:lvl1pPr marL="203200" indent="0">
              <a:buNone/>
              <a:defRPr sz="3000" b="1"/>
            </a:lvl1pPr>
          </a:lstStyle>
          <a:p>
            <a:pPr lvl="0"/>
            <a:endParaRPr lang="de-DE" dirty="0"/>
          </a:p>
          <a:p>
            <a:pPr lvl="0"/>
            <a:endParaRPr lang="de-DE" dirty="0"/>
          </a:p>
        </p:txBody>
      </p:sp>
    </p:spTree>
    <p:extLst>
      <p:ext uri="{BB962C8B-B14F-4D97-AF65-F5344CB8AC3E}">
        <p14:creationId xmlns:p14="http://schemas.microsoft.com/office/powerpoint/2010/main" val="3918883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418493" y="2441209"/>
            <a:ext cx="5052646" cy="2387600"/>
          </a:xfrm>
        </p:spPr>
        <p:txBody>
          <a:bodyPr anchor="b">
            <a:normAutofit/>
          </a:bodyPr>
          <a:lstStyle>
            <a:lvl1pPr algn="l">
              <a:defRPr sz="3000">
                <a:solidFill>
                  <a:schemeClr val="accent6">
                    <a:lumMod val="50000"/>
                  </a:schemeClr>
                </a:solidFill>
                <a:latin typeface="Couture" charset="0"/>
                <a:ea typeface="Couture" charset="0"/>
                <a:cs typeface="Couture" charset="0"/>
              </a:defRPr>
            </a:lvl1pPr>
          </a:lstStyle>
          <a:p>
            <a:r>
              <a:rPr lang="de-DE" dirty="0"/>
              <a:t>Mastertitelformat bearbeiten</a:t>
            </a:r>
            <a:endParaRPr lang="en-GB" dirty="0"/>
          </a:p>
        </p:txBody>
      </p:sp>
      <p:sp>
        <p:nvSpPr>
          <p:cNvPr id="7" name="Rechteck 6"/>
          <p:cNvSpPr/>
          <p:nvPr userDrawn="1"/>
        </p:nvSpPr>
        <p:spPr>
          <a:xfrm>
            <a:off x="435429" y="246185"/>
            <a:ext cx="11553371" cy="14946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Bild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87850" y="365125"/>
            <a:ext cx="1812264" cy="692632"/>
          </a:xfrm>
          <a:prstGeom prst="rect">
            <a:avLst/>
          </a:prstGeom>
        </p:spPr>
      </p:pic>
      <p:sp>
        <p:nvSpPr>
          <p:cNvPr id="8" name="Textfeld 7"/>
          <p:cNvSpPr txBox="1"/>
          <p:nvPr userDrawn="1"/>
        </p:nvSpPr>
        <p:spPr>
          <a:xfrm>
            <a:off x="449943" y="6362901"/>
            <a:ext cx="1798405" cy="307777"/>
          </a:xfrm>
          <a:prstGeom prst="rect">
            <a:avLst/>
          </a:prstGeom>
          <a:noFill/>
        </p:spPr>
        <p:txBody>
          <a:bodyPr wrap="square" rtlCol="0">
            <a:spAutoFit/>
          </a:bodyPr>
          <a:lstStyle/>
          <a:p>
            <a:r>
              <a:rPr lang="de-DE" sz="1400" b="1" dirty="0">
                <a:solidFill>
                  <a:srgbClr val="BAD5A2"/>
                </a:solidFill>
                <a:latin typeface="Couture"/>
              </a:rPr>
              <a:t>9. März 2017</a:t>
            </a:r>
          </a:p>
        </p:txBody>
      </p:sp>
    </p:spTree>
    <p:extLst>
      <p:ext uri="{BB962C8B-B14F-4D97-AF65-F5344CB8AC3E}">
        <p14:creationId xmlns:p14="http://schemas.microsoft.com/office/powerpoint/2010/main" val="3646263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418493" y="2441209"/>
            <a:ext cx="5052646" cy="2387600"/>
          </a:xfrm>
        </p:spPr>
        <p:txBody>
          <a:bodyPr anchor="b">
            <a:normAutofit/>
          </a:bodyPr>
          <a:lstStyle>
            <a:lvl1pPr algn="l">
              <a:defRPr sz="3000">
                <a:solidFill>
                  <a:schemeClr val="accent6">
                    <a:lumMod val="50000"/>
                  </a:schemeClr>
                </a:solidFill>
                <a:latin typeface="Couture" charset="0"/>
                <a:ea typeface="Couture" charset="0"/>
                <a:cs typeface="Couture" charset="0"/>
              </a:defRPr>
            </a:lvl1pPr>
          </a:lstStyle>
          <a:p>
            <a:r>
              <a:rPr lang="de-DE" dirty="0"/>
              <a:t>Mastertitelformat bearbeiten</a:t>
            </a:r>
            <a:endParaRPr lang="en-GB" dirty="0"/>
          </a:p>
        </p:txBody>
      </p:sp>
      <p:sp>
        <p:nvSpPr>
          <p:cNvPr id="7" name="Rechteck 6"/>
          <p:cNvSpPr/>
          <p:nvPr userDrawn="1"/>
        </p:nvSpPr>
        <p:spPr>
          <a:xfrm>
            <a:off x="435429" y="246185"/>
            <a:ext cx="11553371" cy="14946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Bild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87851" y="365125"/>
            <a:ext cx="1812261" cy="692632"/>
          </a:xfrm>
          <a:prstGeom prst="rect">
            <a:avLst/>
          </a:prstGeom>
        </p:spPr>
      </p:pic>
      <p:sp>
        <p:nvSpPr>
          <p:cNvPr id="5" name="Textfeld 4"/>
          <p:cNvSpPr txBox="1"/>
          <p:nvPr userDrawn="1"/>
        </p:nvSpPr>
        <p:spPr>
          <a:xfrm>
            <a:off x="449943" y="6362901"/>
            <a:ext cx="1798405" cy="307777"/>
          </a:xfrm>
          <a:prstGeom prst="rect">
            <a:avLst/>
          </a:prstGeom>
          <a:noFill/>
        </p:spPr>
        <p:txBody>
          <a:bodyPr wrap="square" rtlCol="0">
            <a:spAutoFit/>
          </a:bodyPr>
          <a:lstStyle/>
          <a:p>
            <a:r>
              <a:rPr lang="de-DE" sz="1400" b="1" dirty="0">
                <a:solidFill>
                  <a:srgbClr val="F0D6A6"/>
                </a:solidFill>
                <a:latin typeface="Couture"/>
              </a:rPr>
              <a:t>9. März 2017</a:t>
            </a:r>
          </a:p>
        </p:txBody>
      </p:sp>
    </p:spTree>
    <p:extLst>
      <p:ext uri="{BB962C8B-B14F-4D97-AF65-F5344CB8AC3E}">
        <p14:creationId xmlns:p14="http://schemas.microsoft.com/office/powerpoint/2010/main" val="3473872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GB" dirty="0"/>
          </a:p>
        </p:txBody>
      </p:sp>
      <p:sp>
        <p:nvSpPr>
          <p:cNvPr id="2" name="Titel 1"/>
          <p:cNvSpPr>
            <a:spLocks noGrp="1"/>
          </p:cNvSpPr>
          <p:nvPr>
            <p:ph type="title"/>
          </p:nvPr>
        </p:nvSpPr>
        <p:spPr/>
        <p:txBody>
          <a:bodyPr/>
          <a:lstStyle>
            <a:lvl1pPr>
              <a:defRPr>
                <a:solidFill>
                  <a:srgbClr val="78C0CF"/>
                </a:solidFill>
              </a:defRPr>
            </a:lvl1pPr>
          </a:lstStyle>
          <a:p>
            <a:r>
              <a:rPr lang="de-DE" dirty="0"/>
              <a:t>Mastertitelformat bearbeiten</a:t>
            </a:r>
            <a:endParaRPr lang="en-GB" dirty="0"/>
          </a:p>
        </p:txBody>
      </p:sp>
      <p:pic>
        <p:nvPicPr>
          <p:cNvPr id="7" name="Bild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87850" y="373543"/>
            <a:ext cx="1812264" cy="692632"/>
          </a:xfrm>
          <a:prstGeom prst="rect">
            <a:avLst/>
          </a:prstGeom>
        </p:spPr>
      </p:pic>
      <p:sp>
        <p:nvSpPr>
          <p:cNvPr id="8" name="Textfeld 7"/>
          <p:cNvSpPr txBox="1"/>
          <p:nvPr userDrawn="1"/>
        </p:nvSpPr>
        <p:spPr>
          <a:xfrm>
            <a:off x="3140385" y="6382894"/>
            <a:ext cx="5969286" cy="307777"/>
          </a:xfrm>
          <a:prstGeom prst="rect">
            <a:avLst/>
          </a:prstGeom>
          <a:noFill/>
        </p:spPr>
        <p:txBody>
          <a:bodyPr wrap="square" rtlCol="0">
            <a:spAutoFit/>
          </a:bodyPr>
          <a:lstStyle/>
          <a:p>
            <a:pPr algn="ctr"/>
            <a:r>
              <a:rPr lang="de-DE" sz="1400" b="1" dirty="0">
                <a:solidFill>
                  <a:srgbClr val="78C0CF"/>
                </a:solidFill>
                <a:latin typeface="Century Gothic" panose="020B0502020202020204" pitchFamily="34" charset="0"/>
              </a:rPr>
              <a:t>Motivation durch Feedback – Das konstruktive Personalgespräch</a:t>
            </a:r>
          </a:p>
        </p:txBody>
      </p:sp>
      <p:sp>
        <p:nvSpPr>
          <p:cNvPr id="9" name="Foliennummernplatzhalter 5"/>
          <p:cNvSpPr txBox="1">
            <a:spLocks/>
          </p:cNvSpPr>
          <p:nvPr userDrawn="1"/>
        </p:nvSpPr>
        <p:spPr>
          <a:xfrm>
            <a:off x="9109671" y="6393652"/>
            <a:ext cx="2743200" cy="365125"/>
          </a:xfrm>
          <a:prstGeom prst="rect">
            <a:avLst/>
          </a:prstGeom>
        </p:spPr>
        <p:txBody>
          <a:bodyPr/>
          <a:lstStyle>
            <a:defPPr>
              <a:defRPr lang="de-DE"/>
            </a:defPPr>
            <a:lvl1pPr marL="0" algn="l" defTabSz="914400" rtl="0" eaLnBrk="1" latinLnBrk="0" hangingPunct="1">
              <a:defRPr sz="1400" kern="1200">
                <a:solidFill>
                  <a:schemeClr val="tx1"/>
                </a:solidFill>
                <a:latin typeface="Couture"/>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95D06065-4231-E840-8045-9C1C10881C3A}" type="slidenum">
              <a:rPr lang="en-GB" b="1" smtClean="0">
                <a:solidFill>
                  <a:srgbClr val="78BED2"/>
                </a:solidFill>
              </a:rPr>
              <a:pPr algn="r"/>
              <a:t>‹Nr.›</a:t>
            </a:fld>
            <a:endParaRPr lang="en-GB" b="1" dirty="0">
              <a:solidFill>
                <a:srgbClr val="78BED2"/>
              </a:solidFill>
            </a:endParaRPr>
          </a:p>
        </p:txBody>
      </p:sp>
      <p:sp>
        <p:nvSpPr>
          <p:cNvPr id="10" name="Textfeld 9"/>
          <p:cNvSpPr txBox="1"/>
          <p:nvPr userDrawn="1"/>
        </p:nvSpPr>
        <p:spPr>
          <a:xfrm>
            <a:off x="449943" y="6362901"/>
            <a:ext cx="1798405" cy="307777"/>
          </a:xfrm>
          <a:prstGeom prst="rect">
            <a:avLst/>
          </a:prstGeom>
          <a:noFill/>
        </p:spPr>
        <p:txBody>
          <a:bodyPr wrap="square" rtlCol="0">
            <a:spAutoFit/>
          </a:bodyPr>
          <a:lstStyle/>
          <a:p>
            <a:r>
              <a:rPr lang="de-DE" sz="1400" b="1" dirty="0">
                <a:solidFill>
                  <a:srgbClr val="78BED2"/>
                </a:solidFill>
                <a:latin typeface="Couture"/>
              </a:rPr>
              <a:t>9. März 2017</a:t>
            </a:r>
          </a:p>
        </p:txBody>
      </p:sp>
    </p:spTree>
    <p:extLst>
      <p:ext uri="{BB962C8B-B14F-4D97-AF65-F5344CB8AC3E}">
        <p14:creationId xmlns:p14="http://schemas.microsoft.com/office/powerpoint/2010/main" val="110784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bschnittsüberschrift">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lvl1pPr>
              <a:defRPr>
                <a:solidFill>
                  <a:srgbClr val="78C0CF"/>
                </a:solidFill>
              </a:defRPr>
            </a:lvl1pPr>
          </a:lstStyle>
          <a:p>
            <a:r>
              <a:rPr lang="de-DE" dirty="0"/>
              <a:t>Mastertitelformat bearbeiten</a:t>
            </a:r>
            <a:endParaRPr lang="en-GB" dirty="0"/>
          </a:p>
        </p:txBody>
      </p:sp>
      <p:pic>
        <p:nvPicPr>
          <p:cNvPr id="5" name="Bild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87850" y="373543"/>
            <a:ext cx="1812264" cy="692632"/>
          </a:xfrm>
          <a:prstGeom prst="rect">
            <a:avLst/>
          </a:prstGeom>
        </p:spPr>
      </p:pic>
      <p:sp>
        <p:nvSpPr>
          <p:cNvPr id="9" name="Textfeld 8"/>
          <p:cNvSpPr txBox="1"/>
          <p:nvPr userDrawn="1"/>
        </p:nvSpPr>
        <p:spPr>
          <a:xfrm>
            <a:off x="3140385" y="6382894"/>
            <a:ext cx="5969286" cy="307777"/>
          </a:xfrm>
          <a:prstGeom prst="rect">
            <a:avLst/>
          </a:prstGeom>
          <a:noFill/>
        </p:spPr>
        <p:txBody>
          <a:bodyPr wrap="square" rtlCol="0">
            <a:spAutoFit/>
          </a:bodyPr>
          <a:lstStyle/>
          <a:p>
            <a:pPr algn="ctr"/>
            <a:r>
              <a:rPr lang="de-DE" sz="1400" b="1" dirty="0">
                <a:solidFill>
                  <a:srgbClr val="78C0CF"/>
                </a:solidFill>
                <a:latin typeface="Century Gothic" panose="020B0502020202020204" pitchFamily="34" charset="0"/>
              </a:rPr>
              <a:t>Motivation durch Feedback – Das konstruktive Personalgespräch</a:t>
            </a:r>
          </a:p>
        </p:txBody>
      </p:sp>
      <p:sp>
        <p:nvSpPr>
          <p:cNvPr id="8" name="Foliennummernplatzhalter 5"/>
          <p:cNvSpPr txBox="1">
            <a:spLocks/>
          </p:cNvSpPr>
          <p:nvPr userDrawn="1"/>
        </p:nvSpPr>
        <p:spPr>
          <a:xfrm>
            <a:off x="9109671" y="6393652"/>
            <a:ext cx="2743200" cy="365125"/>
          </a:xfrm>
          <a:prstGeom prst="rect">
            <a:avLst/>
          </a:prstGeom>
        </p:spPr>
        <p:txBody>
          <a:bodyPr/>
          <a:lstStyle>
            <a:defPPr>
              <a:defRPr lang="de-DE"/>
            </a:defPPr>
            <a:lvl1pPr marL="0" algn="l" defTabSz="914400" rtl="0" eaLnBrk="1" latinLnBrk="0" hangingPunct="1">
              <a:defRPr sz="1400" kern="1200">
                <a:solidFill>
                  <a:schemeClr val="tx1"/>
                </a:solidFill>
                <a:latin typeface="Couture"/>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95D06065-4231-E840-8045-9C1C10881C3A}" type="slidenum">
              <a:rPr lang="en-GB" b="1" smtClean="0">
                <a:solidFill>
                  <a:srgbClr val="78BED2"/>
                </a:solidFill>
              </a:rPr>
              <a:pPr algn="r"/>
              <a:t>‹Nr.›</a:t>
            </a:fld>
            <a:endParaRPr lang="en-GB" b="1" dirty="0">
              <a:solidFill>
                <a:srgbClr val="78BED2"/>
              </a:solidFill>
            </a:endParaRPr>
          </a:p>
        </p:txBody>
      </p:sp>
      <p:sp>
        <p:nvSpPr>
          <p:cNvPr id="10" name="Textfeld 9"/>
          <p:cNvSpPr txBox="1"/>
          <p:nvPr userDrawn="1"/>
        </p:nvSpPr>
        <p:spPr>
          <a:xfrm>
            <a:off x="449943" y="6362901"/>
            <a:ext cx="1798405" cy="307777"/>
          </a:xfrm>
          <a:prstGeom prst="rect">
            <a:avLst/>
          </a:prstGeom>
          <a:noFill/>
        </p:spPr>
        <p:txBody>
          <a:bodyPr wrap="square" rtlCol="0">
            <a:spAutoFit/>
          </a:bodyPr>
          <a:lstStyle/>
          <a:p>
            <a:r>
              <a:rPr lang="de-DE" sz="1400" b="1" dirty="0">
                <a:solidFill>
                  <a:srgbClr val="78BED2"/>
                </a:solidFill>
                <a:latin typeface="Couture"/>
              </a:rPr>
              <a:t>9. März 2017</a:t>
            </a:r>
          </a:p>
        </p:txBody>
      </p:sp>
    </p:spTree>
    <p:extLst>
      <p:ext uri="{BB962C8B-B14F-4D97-AF65-F5344CB8AC3E}">
        <p14:creationId xmlns:p14="http://schemas.microsoft.com/office/powerpoint/2010/main" val="846720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Abschnittsüberschrift">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lvl1pPr>
              <a:defRPr>
                <a:solidFill>
                  <a:schemeClr val="accent2">
                    <a:lumMod val="75000"/>
                  </a:schemeClr>
                </a:solidFill>
              </a:defRPr>
            </a:lvl1pPr>
          </a:lstStyle>
          <a:p>
            <a:r>
              <a:rPr lang="de-DE" dirty="0"/>
              <a:t>Mastertitelformat bearbeiten</a:t>
            </a:r>
            <a:endParaRPr lang="en-GB" dirty="0"/>
          </a:p>
        </p:txBody>
      </p:sp>
      <p:pic>
        <p:nvPicPr>
          <p:cNvPr id="4" name="Bild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87850" y="365125"/>
            <a:ext cx="1812264" cy="692632"/>
          </a:xfrm>
          <a:prstGeom prst="rect">
            <a:avLst/>
          </a:prstGeom>
        </p:spPr>
      </p:pic>
      <p:sp>
        <p:nvSpPr>
          <p:cNvPr id="8" name="Textfeld 7"/>
          <p:cNvSpPr txBox="1"/>
          <p:nvPr userDrawn="1"/>
        </p:nvSpPr>
        <p:spPr>
          <a:xfrm>
            <a:off x="3140385" y="6382894"/>
            <a:ext cx="5969286" cy="307777"/>
          </a:xfrm>
          <a:prstGeom prst="rect">
            <a:avLst/>
          </a:prstGeom>
          <a:noFill/>
        </p:spPr>
        <p:txBody>
          <a:bodyPr wrap="square" rtlCol="0">
            <a:spAutoFit/>
          </a:bodyPr>
          <a:lstStyle/>
          <a:p>
            <a:pPr algn="ctr"/>
            <a:r>
              <a:rPr lang="de-DE" sz="1400" b="1" dirty="0">
                <a:solidFill>
                  <a:srgbClr val="BAD5A2"/>
                </a:solidFill>
                <a:latin typeface="Century Gothic" panose="020B0502020202020204" pitchFamily="34" charset="0"/>
              </a:rPr>
              <a:t>Motivation durch Feedback – Das konstruktive Personalgespräch</a:t>
            </a:r>
          </a:p>
        </p:txBody>
      </p:sp>
      <p:sp>
        <p:nvSpPr>
          <p:cNvPr id="5" name="Foliennummernplatzhalter 5"/>
          <p:cNvSpPr txBox="1">
            <a:spLocks/>
          </p:cNvSpPr>
          <p:nvPr userDrawn="1"/>
        </p:nvSpPr>
        <p:spPr>
          <a:xfrm>
            <a:off x="9109671" y="6393652"/>
            <a:ext cx="2743200" cy="365125"/>
          </a:xfrm>
          <a:prstGeom prst="rect">
            <a:avLst/>
          </a:prstGeom>
        </p:spPr>
        <p:txBody>
          <a:bodyPr/>
          <a:lstStyle>
            <a:defPPr>
              <a:defRPr lang="de-DE"/>
            </a:defPPr>
            <a:lvl1pPr marL="0" algn="l" defTabSz="914400" rtl="0" eaLnBrk="1" latinLnBrk="0" hangingPunct="1">
              <a:defRPr sz="1400" kern="1200">
                <a:solidFill>
                  <a:schemeClr val="tx1"/>
                </a:solidFill>
                <a:latin typeface="Couture"/>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95D06065-4231-E840-8045-9C1C10881C3A}" type="slidenum">
              <a:rPr lang="en-GB" b="1" smtClean="0">
                <a:solidFill>
                  <a:srgbClr val="BAD5A2"/>
                </a:solidFill>
              </a:rPr>
              <a:pPr algn="r"/>
              <a:t>‹Nr.›</a:t>
            </a:fld>
            <a:endParaRPr lang="en-GB" b="1" dirty="0">
              <a:solidFill>
                <a:srgbClr val="BAD5A2"/>
              </a:solidFill>
            </a:endParaRPr>
          </a:p>
        </p:txBody>
      </p:sp>
      <p:sp>
        <p:nvSpPr>
          <p:cNvPr id="6" name="Textfeld 5"/>
          <p:cNvSpPr txBox="1"/>
          <p:nvPr userDrawn="1"/>
        </p:nvSpPr>
        <p:spPr>
          <a:xfrm>
            <a:off x="449943" y="6362901"/>
            <a:ext cx="1798405" cy="307777"/>
          </a:xfrm>
          <a:prstGeom prst="rect">
            <a:avLst/>
          </a:prstGeom>
          <a:noFill/>
        </p:spPr>
        <p:txBody>
          <a:bodyPr wrap="square" rtlCol="0">
            <a:spAutoFit/>
          </a:bodyPr>
          <a:lstStyle/>
          <a:p>
            <a:r>
              <a:rPr lang="de-DE" sz="1400" b="1" dirty="0">
                <a:solidFill>
                  <a:srgbClr val="BAD5A2"/>
                </a:solidFill>
                <a:latin typeface="Couture"/>
              </a:rPr>
              <a:t>9. März 2017</a:t>
            </a:r>
          </a:p>
        </p:txBody>
      </p:sp>
      <p:sp>
        <p:nvSpPr>
          <p:cNvPr id="9" name="Inhaltsplatzhalter 2"/>
          <p:cNvSpPr>
            <a:spLocks noGrp="1"/>
          </p:cNvSpPr>
          <p:nvPr>
            <p:ph idx="1"/>
          </p:nvPr>
        </p:nvSpPr>
        <p:spPr>
          <a:xfrm>
            <a:off x="449943" y="1884545"/>
            <a:ext cx="11350171" cy="4351338"/>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GB" dirty="0"/>
          </a:p>
        </p:txBody>
      </p:sp>
    </p:spTree>
    <p:extLst>
      <p:ext uri="{BB962C8B-B14F-4D97-AF65-F5344CB8AC3E}">
        <p14:creationId xmlns:p14="http://schemas.microsoft.com/office/powerpoint/2010/main" val="3267402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Abschnittsüberschrift">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lvl1pPr>
              <a:defRPr>
                <a:solidFill>
                  <a:schemeClr val="accent2">
                    <a:lumMod val="75000"/>
                  </a:schemeClr>
                </a:solidFill>
              </a:defRPr>
            </a:lvl1pPr>
          </a:lstStyle>
          <a:p>
            <a:r>
              <a:rPr lang="de-DE" dirty="0"/>
              <a:t>Mastertitelformat bearbeiten</a:t>
            </a:r>
            <a:endParaRPr lang="en-GB" dirty="0"/>
          </a:p>
        </p:txBody>
      </p:sp>
      <p:pic>
        <p:nvPicPr>
          <p:cNvPr id="4" name="Bild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87850" y="365125"/>
            <a:ext cx="1812264" cy="692632"/>
          </a:xfrm>
          <a:prstGeom prst="rect">
            <a:avLst/>
          </a:prstGeom>
        </p:spPr>
      </p:pic>
      <p:sp>
        <p:nvSpPr>
          <p:cNvPr id="8" name="Textfeld 7"/>
          <p:cNvSpPr txBox="1"/>
          <p:nvPr userDrawn="1"/>
        </p:nvSpPr>
        <p:spPr>
          <a:xfrm>
            <a:off x="3140385" y="6382894"/>
            <a:ext cx="5969286" cy="307777"/>
          </a:xfrm>
          <a:prstGeom prst="rect">
            <a:avLst/>
          </a:prstGeom>
          <a:noFill/>
        </p:spPr>
        <p:txBody>
          <a:bodyPr wrap="square" rtlCol="0">
            <a:spAutoFit/>
          </a:bodyPr>
          <a:lstStyle/>
          <a:p>
            <a:pPr algn="ctr"/>
            <a:r>
              <a:rPr lang="de-DE" sz="1400" b="1" dirty="0">
                <a:solidFill>
                  <a:srgbClr val="BAD5A2"/>
                </a:solidFill>
                <a:latin typeface="Century Gothic" panose="020B0502020202020204" pitchFamily="34" charset="0"/>
              </a:rPr>
              <a:t>Motivation durch Feedback – Das konstruktive Personalgespräch</a:t>
            </a:r>
          </a:p>
        </p:txBody>
      </p:sp>
      <p:sp>
        <p:nvSpPr>
          <p:cNvPr id="5" name="Foliennummernplatzhalter 5"/>
          <p:cNvSpPr txBox="1">
            <a:spLocks/>
          </p:cNvSpPr>
          <p:nvPr userDrawn="1"/>
        </p:nvSpPr>
        <p:spPr>
          <a:xfrm>
            <a:off x="9109671" y="6393652"/>
            <a:ext cx="2743200" cy="365125"/>
          </a:xfrm>
          <a:prstGeom prst="rect">
            <a:avLst/>
          </a:prstGeom>
        </p:spPr>
        <p:txBody>
          <a:bodyPr/>
          <a:lstStyle>
            <a:defPPr>
              <a:defRPr lang="de-DE"/>
            </a:defPPr>
            <a:lvl1pPr marL="0" algn="l" defTabSz="914400" rtl="0" eaLnBrk="1" latinLnBrk="0" hangingPunct="1">
              <a:defRPr sz="1400" kern="1200">
                <a:solidFill>
                  <a:schemeClr val="tx1"/>
                </a:solidFill>
                <a:latin typeface="Couture"/>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95D06065-4231-E840-8045-9C1C10881C3A}" type="slidenum">
              <a:rPr lang="en-GB" b="1" smtClean="0">
                <a:solidFill>
                  <a:srgbClr val="BAD5A2"/>
                </a:solidFill>
              </a:rPr>
              <a:pPr algn="r"/>
              <a:t>‹Nr.›</a:t>
            </a:fld>
            <a:endParaRPr lang="en-GB" b="1" dirty="0">
              <a:solidFill>
                <a:srgbClr val="BAD5A2"/>
              </a:solidFill>
            </a:endParaRPr>
          </a:p>
        </p:txBody>
      </p:sp>
      <p:sp>
        <p:nvSpPr>
          <p:cNvPr id="6" name="Textfeld 5"/>
          <p:cNvSpPr txBox="1"/>
          <p:nvPr userDrawn="1"/>
        </p:nvSpPr>
        <p:spPr>
          <a:xfrm>
            <a:off x="449943" y="6362901"/>
            <a:ext cx="1798405" cy="307777"/>
          </a:xfrm>
          <a:prstGeom prst="rect">
            <a:avLst/>
          </a:prstGeom>
          <a:noFill/>
        </p:spPr>
        <p:txBody>
          <a:bodyPr wrap="square" rtlCol="0">
            <a:spAutoFit/>
          </a:bodyPr>
          <a:lstStyle/>
          <a:p>
            <a:r>
              <a:rPr lang="de-DE" sz="1400" b="1" dirty="0">
                <a:solidFill>
                  <a:srgbClr val="BAD5A2"/>
                </a:solidFill>
                <a:latin typeface="Couture"/>
              </a:rPr>
              <a:t>9. März 2017</a:t>
            </a:r>
          </a:p>
        </p:txBody>
      </p:sp>
    </p:spTree>
    <p:extLst>
      <p:ext uri="{BB962C8B-B14F-4D97-AF65-F5344CB8AC3E}">
        <p14:creationId xmlns:p14="http://schemas.microsoft.com/office/powerpoint/2010/main" val="577897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GB" dirty="0"/>
          </a:p>
        </p:txBody>
      </p:sp>
      <p:pic>
        <p:nvPicPr>
          <p:cNvPr id="4" name="Bild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87851" y="365125"/>
            <a:ext cx="1812261" cy="692632"/>
          </a:xfrm>
          <a:prstGeom prst="rect">
            <a:avLst/>
          </a:prstGeom>
        </p:spPr>
      </p:pic>
      <p:sp>
        <p:nvSpPr>
          <p:cNvPr id="2" name="Titel 1"/>
          <p:cNvSpPr>
            <a:spLocks noGrp="1"/>
          </p:cNvSpPr>
          <p:nvPr>
            <p:ph type="title"/>
          </p:nvPr>
        </p:nvSpPr>
        <p:spPr/>
        <p:txBody>
          <a:bodyPr/>
          <a:lstStyle>
            <a:lvl1pPr>
              <a:defRPr>
                <a:solidFill>
                  <a:schemeClr val="accent3">
                    <a:lumMod val="75000"/>
                  </a:schemeClr>
                </a:solidFill>
              </a:defRPr>
            </a:lvl1pPr>
          </a:lstStyle>
          <a:p>
            <a:r>
              <a:rPr lang="de-DE" dirty="0"/>
              <a:t>Mastertitelformat bearbeiten</a:t>
            </a:r>
            <a:endParaRPr lang="en-GB" dirty="0"/>
          </a:p>
        </p:txBody>
      </p:sp>
      <p:sp>
        <p:nvSpPr>
          <p:cNvPr id="8" name="Textfeld 7"/>
          <p:cNvSpPr txBox="1"/>
          <p:nvPr userDrawn="1"/>
        </p:nvSpPr>
        <p:spPr>
          <a:xfrm>
            <a:off x="3140385" y="6382894"/>
            <a:ext cx="5969286" cy="307777"/>
          </a:xfrm>
          <a:prstGeom prst="rect">
            <a:avLst/>
          </a:prstGeom>
          <a:noFill/>
        </p:spPr>
        <p:txBody>
          <a:bodyPr wrap="square" rtlCol="0">
            <a:spAutoFit/>
          </a:bodyPr>
          <a:lstStyle/>
          <a:p>
            <a:pPr algn="ctr"/>
            <a:r>
              <a:rPr lang="de-DE" sz="1400" b="1" dirty="0">
                <a:solidFill>
                  <a:srgbClr val="F0D6A6"/>
                </a:solidFill>
                <a:latin typeface="Century Gothic" panose="020B0502020202020204" pitchFamily="34" charset="0"/>
              </a:rPr>
              <a:t>Motivation durch Feedback – Das konstruktive Personalgespräch</a:t>
            </a:r>
          </a:p>
        </p:txBody>
      </p:sp>
      <p:sp>
        <p:nvSpPr>
          <p:cNvPr id="6" name="Foliennummernplatzhalter 5"/>
          <p:cNvSpPr txBox="1">
            <a:spLocks/>
          </p:cNvSpPr>
          <p:nvPr userDrawn="1"/>
        </p:nvSpPr>
        <p:spPr>
          <a:xfrm>
            <a:off x="9109671" y="6393652"/>
            <a:ext cx="2743200" cy="365125"/>
          </a:xfrm>
          <a:prstGeom prst="rect">
            <a:avLst/>
          </a:prstGeom>
        </p:spPr>
        <p:txBody>
          <a:bodyPr/>
          <a:lstStyle>
            <a:defPPr>
              <a:defRPr lang="de-DE"/>
            </a:defPPr>
            <a:lvl1pPr marL="0" algn="l" defTabSz="914400" rtl="0" eaLnBrk="1" latinLnBrk="0" hangingPunct="1">
              <a:defRPr sz="1400" kern="1200">
                <a:solidFill>
                  <a:schemeClr val="tx1"/>
                </a:solidFill>
                <a:latin typeface="Couture"/>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95D06065-4231-E840-8045-9C1C10881C3A}" type="slidenum">
              <a:rPr lang="en-GB" b="1" smtClean="0">
                <a:solidFill>
                  <a:srgbClr val="F0D6A6"/>
                </a:solidFill>
              </a:rPr>
              <a:pPr algn="r"/>
              <a:t>‹Nr.›</a:t>
            </a:fld>
            <a:endParaRPr lang="en-GB" b="1" dirty="0">
              <a:solidFill>
                <a:srgbClr val="F0D6A6"/>
              </a:solidFill>
            </a:endParaRPr>
          </a:p>
        </p:txBody>
      </p:sp>
      <p:sp>
        <p:nvSpPr>
          <p:cNvPr id="7" name="Textfeld 6"/>
          <p:cNvSpPr txBox="1"/>
          <p:nvPr userDrawn="1"/>
        </p:nvSpPr>
        <p:spPr>
          <a:xfrm>
            <a:off x="449943" y="6362901"/>
            <a:ext cx="1798405" cy="307777"/>
          </a:xfrm>
          <a:prstGeom prst="rect">
            <a:avLst/>
          </a:prstGeom>
          <a:noFill/>
        </p:spPr>
        <p:txBody>
          <a:bodyPr wrap="square" rtlCol="0">
            <a:spAutoFit/>
          </a:bodyPr>
          <a:lstStyle/>
          <a:p>
            <a:r>
              <a:rPr lang="de-DE" sz="1400" b="1" dirty="0">
                <a:solidFill>
                  <a:srgbClr val="F0D6A6"/>
                </a:solidFill>
                <a:latin typeface="Couture"/>
              </a:rPr>
              <a:t>9. März 2017</a:t>
            </a:r>
          </a:p>
        </p:txBody>
      </p:sp>
    </p:spTree>
    <p:extLst>
      <p:ext uri="{BB962C8B-B14F-4D97-AF65-F5344CB8AC3E}">
        <p14:creationId xmlns:p14="http://schemas.microsoft.com/office/powerpoint/2010/main" val="1441687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49943" y="365126"/>
            <a:ext cx="9347200" cy="999218"/>
          </a:xfrm>
          <a:prstGeom prst="rect">
            <a:avLst/>
          </a:prstGeom>
        </p:spPr>
        <p:txBody>
          <a:bodyPr vert="horz" lIns="0" tIns="0" rIns="0" bIns="0" rtlCol="0" anchor="ctr">
            <a:normAutofit/>
          </a:bodyPr>
          <a:lstStyle/>
          <a:p>
            <a:r>
              <a:rPr lang="de-DE" dirty="0"/>
              <a:t>Mastertitelformat bearbeiten</a:t>
            </a:r>
            <a:endParaRPr lang="en-GB" dirty="0"/>
          </a:p>
        </p:txBody>
      </p:sp>
      <p:sp>
        <p:nvSpPr>
          <p:cNvPr id="3" name="Textplatzhalter 2"/>
          <p:cNvSpPr>
            <a:spLocks noGrp="1"/>
          </p:cNvSpPr>
          <p:nvPr>
            <p:ph type="body" idx="1"/>
          </p:nvPr>
        </p:nvSpPr>
        <p:spPr>
          <a:xfrm>
            <a:off x="449943" y="1884545"/>
            <a:ext cx="11350171" cy="4351338"/>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GB" dirty="0"/>
          </a:p>
        </p:txBody>
      </p:sp>
      <p:cxnSp>
        <p:nvCxnSpPr>
          <p:cNvPr id="8" name="Gerade Verbindung 7"/>
          <p:cNvCxnSpPr/>
          <p:nvPr userDrawn="1"/>
        </p:nvCxnSpPr>
        <p:spPr>
          <a:xfrm>
            <a:off x="449943" y="1454037"/>
            <a:ext cx="11350171" cy="0"/>
          </a:xfrm>
          <a:prstGeom prst="line">
            <a:avLst/>
          </a:prstGeom>
          <a:ln w="9525" cmpd="sng">
            <a:solidFill>
              <a:schemeClr val="bg1">
                <a:lumMod val="75000"/>
              </a:schemeClr>
            </a:solidFill>
            <a:headEnd type="none" w="med" len="med"/>
            <a:tailEnd type="none" w="med" len="med"/>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0" r:id="rId3"/>
    <p:sldLayoutId id="2147483661" r:id="rId4"/>
    <p:sldLayoutId id="2147483650" r:id="rId5"/>
    <p:sldLayoutId id="2147483651" r:id="rId6"/>
    <p:sldLayoutId id="2147483662" r:id="rId7"/>
    <p:sldLayoutId id="2147483657" r:id="rId8"/>
    <p:sldLayoutId id="2147483658" r:id="rId9"/>
    <p:sldLayoutId id="2147483659" r:id="rId10"/>
  </p:sldLayoutIdLst>
  <p:hf hdr="0" ftr="0" dt="0"/>
  <p:txStyles>
    <p:titleStyle>
      <a:lvl1pPr algn="l" defTabSz="914400" rtl="0" eaLnBrk="1" latinLnBrk="0" hangingPunct="1">
        <a:lnSpc>
          <a:spcPct val="90000"/>
        </a:lnSpc>
        <a:spcBef>
          <a:spcPct val="0"/>
        </a:spcBef>
        <a:buNone/>
        <a:defRPr sz="2400" b="1" kern="1200">
          <a:solidFill>
            <a:schemeClr val="accent6">
              <a:lumMod val="50000"/>
            </a:schemeClr>
          </a:solidFill>
          <a:latin typeface="Couture"/>
          <a:ea typeface="Couture"/>
          <a:cs typeface="Couture"/>
        </a:defRPr>
      </a:lvl1pPr>
    </p:titleStyle>
    <p:bodyStyle>
      <a:lvl1pPr marL="452438" indent="-249238" algn="l" defTabSz="914400" rtl="0" eaLnBrk="1" latinLnBrk="0" hangingPunct="1">
        <a:lnSpc>
          <a:spcPct val="90000"/>
        </a:lnSpc>
        <a:spcBef>
          <a:spcPts val="1000"/>
        </a:spcBef>
        <a:buFont typeface="Arial"/>
        <a:buChar char="•"/>
        <a:tabLst/>
        <a:defRPr sz="1800" kern="1200">
          <a:solidFill>
            <a:schemeClr val="tx1"/>
          </a:solidFill>
          <a:latin typeface="Couture"/>
          <a:ea typeface="+mn-ea"/>
          <a:cs typeface="+mn-cs"/>
        </a:defRPr>
      </a:lvl1pPr>
      <a:lvl2pPr marL="679450" indent="-249238" algn="l" defTabSz="914400" rtl="0" eaLnBrk="1" latinLnBrk="0" hangingPunct="1">
        <a:lnSpc>
          <a:spcPct val="90000"/>
        </a:lnSpc>
        <a:spcBef>
          <a:spcPts val="500"/>
        </a:spcBef>
        <a:buFont typeface="Arial"/>
        <a:buChar char="•"/>
        <a:tabLst/>
        <a:defRPr sz="1800" kern="1200">
          <a:solidFill>
            <a:schemeClr val="tx1"/>
          </a:solidFill>
          <a:latin typeface="Couture"/>
          <a:ea typeface="+mn-ea"/>
          <a:cs typeface="+mn-cs"/>
        </a:defRPr>
      </a:lvl2pPr>
      <a:lvl3pPr marL="679450" indent="-249238" algn="l" defTabSz="914400" rtl="0" eaLnBrk="1" latinLnBrk="0" hangingPunct="1">
        <a:lnSpc>
          <a:spcPct val="90000"/>
        </a:lnSpc>
        <a:spcBef>
          <a:spcPts val="500"/>
        </a:spcBef>
        <a:buFont typeface="Arial"/>
        <a:buChar char="•"/>
        <a:tabLst/>
        <a:defRPr sz="1800" kern="1200">
          <a:solidFill>
            <a:schemeClr val="tx1"/>
          </a:solidFill>
          <a:latin typeface="Couture"/>
          <a:ea typeface="+mn-ea"/>
          <a:cs typeface="+mn-cs"/>
        </a:defRPr>
      </a:lvl3pPr>
      <a:lvl4pPr marL="679450" indent="-249238" algn="l" defTabSz="914400" rtl="0" eaLnBrk="1" latinLnBrk="0" hangingPunct="1">
        <a:lnSpc>
          <a:spcPct val="90000"/>
        </a:lnSpc>
        <a:spcBef>
          <a:spcPts val="500"/>
        </a:spcBef>
        <a:buFont typeface="Arial"/>
        <a:buChar char="•"/>
        <a:tabLst/>
        <a:defRPr sz="1800" kern="1200">
          <a:solidFill>
            <a:schemeClr val="tx1"/>
          </a:solidFill>
          <a:latin typeface="Couture"/>
          <a:ea typeface="+mn-ea"/>
          <a:cs typeface="+mn-cs"/>
        </a:defRPr>
      </a:lvl4pPr>
      <a:lvl5pPr marL="679450" indent="-249238" algn="l" defTabSz="914400" rtl="0" eaLnBrk="1" latinLnBrk="0" hangingPunct="1">
        <a:lnSpc>
          <a:spcPct val="90000"/>
        </a:lnSpc>
        <a:spcBef>
          <a:spcPts val="500"/>
        </a:spcBef>
        <a:buFont typeface="Arial"/>
        <a:buChar char="•"/>
        <a:tabLst/>
        <a:defRPr sz="1800" kern="1200">
          <a:solidFill>
            <a:schemeClr val="tx1"/>
          </a:solidFill>
          <a:latin typeface="Couture"/>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79644" y="2463309"/>
            <a:ext cx="7092408" cy="2831362"/>
          </a:xfrm>
        </p:spPr>
        <p:txBody>
          <a:bodyPr>
            <a:normAutofit/>
          </a:bodyPr>
          <a:lstStyle/>
          <a:p>
            <a:r>
              <a:rPr lang="de-DE" sz="3000" b="1" dirty="0"/>
              <a:t>RAIKA SOPHIE SOBIECH</a:t>
            </a:r>
            <a:br>
              <a:rPr lang="de-DE" sz="3000" b="1" dirty="0"/>
            </a:br>
            <a:br>
              <a:rPr lang="de-DE" sz="3000" b="1" dirty="0"/>
            </a:br>
            <a:r>
              <a:rPr lang="de-DE" sz="3000" b="1" dirty="0"/>
              <a:t>SYSTEMISCHER COACH</a:t>
            </a:r>
            <a:r>
              <a:rPr lang="de-DE" sz="3000" b="1" dirty="0">
                <a:latin typeface="+mj-lt"/>
              </a:rPr>
              <a:t> </a:t>
            </a:r>
            <a:r>
              <a:rPr lang="de-DE" sz="3000" b="1" dirty="0">
                <a:latin typeface="+mj-lt"/>
              </a:rPr>
              <a:t>&amp;</a:t>
            </a:r>
            <a:r>
              <a:rPr lang="de-DE" sz="3000" b="1" dirty="0">
                <a:latin typeface="+mj-lt"/>
              </a:rPr>
              <a:t> </a:t>
            </a:r>
            <a:br>
              <a:rPr lang="de-DE" sz="3000" b="1" dirty="0"/>
            </a:br>
            <a:r>
              <a:rPr lang="de-DE" sz="3000" b="1" dirty="0"/>
              <a:t>&amp; CHANGE MANAGERIN</a:t>
            </a:r>
            <a:br>
              <a:rPr lang="de-DE" sz="3000" b="1" dirty="0"/>
            </a:br>
            <a:endParaRPr lang="de-DE" sz="3000" b="1" dirty="0"/>
          </a:p>
        </p:txBody>
      </p:sp>
    </p:spTree>
    <p:extLst>
      <p:ext uri="{BB962C8B-B14F-4D97-AF65-F5344CB8AC3E}">
        <p14:creationId xmlns:p14="http://schemas.microsoft.com/office/powerpoint/2010/main" val="1193647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49312" y="1718187"/>
            <a:ext cx="7620126" cy="4343400"/>
          </a:xfrm>
        </p:spPr>
        <p:txBody>
          <a:bodyPr>
            <a:normAutofit/>
          </a:bodyPr>
          <a:lstStyle/>
          <a:p>
            <a:r>
              <a:rPr lang="de-DE" dirty="0">
                <a:latin typeface="+mj-lt"/>
              </a:rPr>
              <a:t>M. A. Politische Kommunikation</a:t>
            </a:r>
            <a:br>
              <a:rPr lang="de-DE" dirty="0">
                <a:latin typeface="+mj-lt"/>
              </a:rPr>
            </a:br>
            <a:br>
              <a:rPr lang="de-DE" dirty="0">
                <a:latin typeface="+mj-lt"/>
              </a:rPr>
            </a:br>
            <a:r>
              <a:rPr lang="de-DE" dirty="0">
                <a:latin typeface="+mj-lt"/>
              </a:rPr>
              <a:t>Ausbildung „Systemisches Coaching &amp;</a:t>
            </a:r>
            <a:br>
              <a:rPr lang="de-DE" dirty="0">
                <a:latin typeface="+mj-lt"/>
              </a:rPr>
            </a:br>
            <a:r>
              <a:rPr lang="de-DE" dirty="0">
                <a:latin typeface="+mj-lt"/>
              </a:rPr>
              <a:t>Change Management“ am </a:t>
            </a:r>
            <a:r>
              <a:rPr lang="de-DE" dirty="0" err="1">
                <a:latin typeface="+mj-lt"/>
              </a:rPr>
              <a:t>INeKO</a:t>
            </a:r>
            <a:r>
              <a:rPr lang="de-DE" dirty="0">
                <a:latin typeface="+mj-lt"/>
              </a:rPr>
              <a:t> – </a:t>
            </a:r>
            <a:br>
              <a:rPr lang="de-DE" dirty="0">
                <a:latin typeface="+mj-lt"/>
              </a:rPr>
            </a:br>
            <a:r>
              <a:rPr lang="de-DE" dirty="0">
                <a:latin typeface="+mj-lt"/>
              </a:rPr>
              <a:t>Institut an der Universität zu Köln</a:t>
            </a:r>
            <a:br>
              <a:rPr lang="de-DE" dirty="0">
                <a:latin typeface="+mj-lt"/>
              </a:rPr>
            </a:br>
            <a:br>
              <a:rPr lang="de-DE" dirty="0">
                <a:latin typeface="+mj-lt"/>
              </a:rPr>
            </a:br>
            <a:r>
              <a:rPr lang="de-DE" dirty="0">
                <a:latin typeface="+mj-lt"/>
              </a:rPr>
              <a:t>Auslandserfahrung, u. a. USA, Spanien, Indien</a:t>
            </a:r>
            <a:br>
              <a:rPr lang="de-DE" dirty="0">
                <a:latin typeface="+mj-lt"/>
              </a:rPr>
            </a:br>
            <a:br>
              <a:rPr lang="de-DE" dirty="0">
                <a:latin typeface="+mj-lt"/>
              </a:rPr>
            </a:br>
            <a:br>
              <a:rPr lang="de-DE" dirty="0"/>
            </a:br>
            <a:endParaRPr lang="de-DE" dirty="0"/>
          </a:p>
        </p:txBody>
      </p:sp>
      <p:sp>
        <p:nvSpPr>
          <p:cNvPr id="3" name="Inhaltsplatzhalter 2"/>
          <p:cNvSpPr>
            <a:spLocks noGrp="1"/>
          </p:cNvSpPr>
          <p:nvPr>
            <p:ph sz="quarter" idx="10"/>
          </p:nvPr>
        </p:nvSpPr>
        <p:spPr/>
        <p:txBody>
          <a:bodyPr/>
          <a:lstStyle/>
          <a:p>
            <a:endParaRPr lang="de-DE" dirty="0"/>
          </a:p>
          <a:p>
            <a:r>
              <a:rPr lang="de-DE" dirty="0"/>
              <a:t>EXPERTISE</a:t>
            </a:r>
          </a:p>
        </p:txBody>
      </p:sp>
    </p:spTree>
    <p:extLst>
      <p:ext uri="{BB962C8B-B14F-4D97-AF65-F5344CB8AC3E}">
        <p14:creationId xmlns:p14="http://schemas.microsoft.com/office/powerpoint/2010/main" val="366576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49312" y="2257425"/>
            <a:ext cx="7620126" cy="3804162"/>
          </a:xfrm>
        </p:spPr>
        <p:txBody>
          <a:bodyPr>
            <a:normAutofit/>
          </a:bodyPr>
          <a:lstStyle/>
          <a:p>
            <a:r>
              <a:rPr lang="de-DE" dirty="0">
                <a:latin typeface="+mj-lt"/>
              </a:rPr>
              <a:t>Systemisches Coaching</a:t>
            </a:r>
            <a:br>
              <a:rPr lang="de-DE" dirty="0">
                <a:latin typeface="+mj-lt"/>
              </a:rPr>
            </a:br>
            <a:br>
              <a:rPr lang="de-DE" dirty="0">
                <a:latin typeface="+mj-lt"/>
              </a:rPr>
            </a:br>
            <a:r>
              <a:rPr lang="de-DE" dirty="0">
                <a:latin typeface="+mj-lt"/>
              </a:rPr>
              <a:t>Change Management</a:t>
            </a:r>
            <a:br>
              <a:rPr lang="de-DE" dirty="0">
                <a:latin typeface="+mj-lt"/>
              </a:rPr>
            </a:br>
            <a:br>
              <a:rPr lang="de-DE" dirty="0">
                <a:latin typeface="+mj-lt"/>
              </a:rPr>
            </a:br>
            <a:r>
              <a:rPr lang="de-DE" dirty="0">
                <a:latin typeface="+mj-lt"/>
              </a:rPr>
              <a:t>Zeit-Management</a:t>
            </a:r>
            <a:br>
              <a:rPr lang="de-DE" dirty="0">
                <a:latin typeface="+mj-lt"/>
              </a:rPr>
            </a:br>
            <a:br>
              <a:rPr lang="de-DE" dirty="0">
                <a:latin typeface="+mj-lt"/>
              </a:rPr>
            </a:br>
            <a:r>
              <a:rPr lang="de-DE" dirty="0">
                <a:latin typeface="+mj-lt"/>
              </a:rPr>
              <a:t>Ressourcen-Analyse</a:t>
            </a:r>
            <a:br>
              <a:rPr lang="de-DE" dirty="0">
                <a:latin typeface="+mj-lt"/>
              </a:rPr>
            </a:br>
            <a:br>
              <a:rPr lang="de-DE" dirty="0">
                <a:latin typeface="+mj-lt"/>
              </a:rPr>
            </a:br>
            <a:r>
              <a:rPr lang="de-DE" dirty="0">
                <a:latin typeface="+mj-lt"/>
              </a:rPr>
              <a:t>Team-Entwicklung</a:t>
            </a:r>
            <a:br>
              <a:rPr lang="de-DE" dirty="0">
                <a:latin typeface="+mj-lt"/>
              </a:rPr>
            </a:br>
            <a:br>
              <a:rPr lang="de-DE" dirty="0">
                <a:latin typeface="+mj-lt"/>
              </a:rPr>
            </a:br>
            <a:r>
              <a:rPr lang="de-DE" dirty="0">
                <a:latin typeface="+mj-lt"/>
              </a:rPr>
              <a:t>Feedback-Gespräche</a:t>
            </a:r>
          </a:p>
        </p:txBody>
      </p:sp>
      <p:sp>
        <p:nvSpPr>
          <p:cNvPr id="3" name="Inhaltsplatzhalter 2"/>
          <p:cNvSpPr>
            <a:spLocks noGrp="1"/>
          </p:cNvSpPr>
          <p:nvPr>
            <p:ph sz="quarter" idx="10"/>
          </p:nvPr>
        </p:nvSpPr>
        <p:spPr/>
        <p:txBody>
          <a:bodyPr/>
          <a:lstStyle/>
          <a:p>
            <a:endParaRPr lang="de-DE" dirty="0"/>
          </a:p>
          <a:p>
            <a:r>
              <a:rPr lang="de-DE" dirty="0"/>
              <a:t>PORTFOLIO</a:t>
            </a:r>
          </a:p>
        </p:txBody>
      </p:sp>
    </p:spTree>
    <p:extLst>
      <p:ext uri="{BB962C8B-B14F-4D97-AF65-F5344CB8AC3E}">
        <p14:creationId xmlns:p14="http://schemas.microsoft.com/office/powerpoint/2010/main" val="4034807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49312" y="2263277"/>
            <a:ext cx="7620126" cy="3808904"/>
          </a:xfrm>
        </p:spPr>
        <p:txBody>
          <a:bodyPr>
            <a:noAutofit/>
          </a:bodyPr>
          <a:lstStyle/>
          <a:p>
            <a:r>
              <a:rPr lang="de-DE" dirty="0">
                <a:latin typeface="+mj-lt"/>
              </a:rPr>
              <a:t>Automobil</a:t>
            </a:r>
            <a:br>
              <a:rPr lang="de-DE" dirty="0">
                <a:latin typeface="+mj-lt"/>
              </a:rPr>
            </a:br>
            <a:br>
              <a:rPr lang="de-DE" dirty="0">
                <a:latin typeface="+mj-lt"/>
              </a:rPr>
            </a:br>
            <a:r>
              <a:rPr lang="de-DE" dirty="0">
                <a:latin typeface="+mj-lt"/>
              </a:rPr>
              <a:t>IT</a:t>
            </a:r>
            <a:br>
              <a:rPr lang="de-DE" dirty="0">
                <a:latin typeface="+mj-lt"/>
              </a:rPr>
            </a:br>
            <a:br>
              <a:rPr lang="de-DE" dirty="0">
                <a:latin typeface="+mj-lt"/>
              </a:rPr>
            </a:br>
            <a:r>
              <a:rPr lang="de-DE" dirty="0">
                <a:latin typeface="+mj-lt"/>
              </a:rPr>
              <a:t>Politik</a:t>
            </a:r>
            <a:br>
              <a:rPr lang="de-DE" dirty="0">
                <a:latin typeface="+mj-lt"/>
              </a:rPr>
            </a:br>
            <a:br>
              <a:rPr lang="de-DE" dirty="0">
                <a:latin typeface="+mj-lt"/>
              </a:rPr>
            </a:br>
            <a:r>
              <a:rPr lang="de-DE" dirty="0">
                <a:latin typeface="+mj-lt"/>
              </a:rPr>
              <a:t>Consulting</a:t>
            </a:r>
            <a:br>
              <a:rPr lang="de-DE" dirty="0">
                <a:latin typeface="+mj-lt"/>
              </a:rPr>
            </a:br>
            <a:br>
              <a:rPr lang="de-DE" dirty="0">
                <a:latin typeface="+mj-lt"/>
              </a:rPr>
            </a:br>
            <a:r>
              <a:rPr lang="de-DE" dirty="0">
                <a:latin typeface="+mj-lt"/>
              </a:rPr>
              <a:t>Verbandswesen</a:t>
            </a:r>
            <a:br>
              <a:rPr lang="de-DE" dirty="0">
                <a:latin typeface="+mj-lt"/>
              </a:rPr>
            </a:br>
            <a:br>
              <a:rPr lang="de-DE" dirty="0">
                <a:latin typeface="+mj-lt"/>
              </a:rPr>
            </a:br>
            <a:r>
              <a:rPr lang="de-DE" dirty="0">
                <a:latin typeface="+mj-lt"/>
              </a:rPr>
              <a:t>Spitzensport</a:t>
            </a:r>
          </a:p>
        </p:txBody>
      </p:sp>
      <p:sp>
        <p:nvSpPr>
          <p:cNvPr id="3" name="Inhaltsplatzhalter 2"/>
          <p:cNvSpPr>
            <a:spLocks noGrp="1"/>
          </p:cNvSpPr>
          <p:nvPr>
            <p:ph sz="quarter" idx="10"/>
          </p:nvPr>
        </p:nvSpPr>
        <p:spPr/>
        <p:txBody>
          <a:bodyPr/>
          <a:lstStyle/>
          <a:p>
            <a:endParaRPr lang="de-DE" dirty="0"/>
          </a:p>
          <a:p>
            <a:r>
              <a:rPr lang="de-DE" dirty="0"/>
              <a:t>BRANCHENKENNTNISSE</a:t>
            </a:r>
          </a:p>
        </p:txBody>
      </p:sp>
    </p:spTree>
    <p:extLst>
      <p:ext uri="{BB962C8B-B14F-4D97-AF65-F5344CB8AC3E}">
        <p14:creationId xmlns:p14="http://schemas.microsoft.com/office/powerpoint/2010/main" val="2140242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49312" y="2463309"/>
            <a:ext cx="7620126" cy="3598278"/>
          </a:xfrm>
        </p:spPr>
        <p:txBody>
          <a:bodyPr>
            <a:normAutofit fontScale="90000"/>
          </a:bodyPr>
          <a:lstStyle/>
          <a:p>
            <a:br>
              <a:rPr lang="de-DE" sz="2200" dirty="0"/>
            </a:br>
            <a:r>
              <a:rPr lang="de-DE" dirty="0">
                <a:latin typeface="+mj-lt"/>
              </a:rPr>
              <a:t>„Das Coaching mit Frau </a:t>
            </a:r>
            <a:r>
              <a:rPr lang="de-DE" dirty="0" err="1">
                <a:latin typeface="+mj-lt"/>
              </a:rPr>
              <a:t>Sobiech</a:t>
            </a:r>
            <a:r>
              <a:rPr lang="de-DE" dirty="0">
                <a:latin typeface="+mj-lt"/>
              </a:rPr>
              <a:t> verlief sehr strukturiert und ich bin mir im Prozess über vieles bewusst geworden, das mir in einer Phase beruflicher und persönlicher Umorientierung sehr geholfen hat.“</a:t>
            </a:r>
            <a:br>
              <a:rPr lang="de-DE" dirty="0">
                <a:latin typeface="+mj-lt"/>
              </a:rPr>
            </a:br>
            <a:br>
              <a:rPr lang="de-DE" dirty="0">
                <a:latin typeface="+mj-lt"/>
              </a:rPr>
            </a:br>
            <a:r>
              <a:rPr lang="de-DE" b="1" dirty="0">
                <a:latin typeface="+mj-lt"/>
              </a:rPr>
              <a:t>Oliver Gries, Daimler AG</a:t>
            </a:r>
            <a:br>
              <a:rPr lang="de-DE" b="1" dirty="0">
                <a:latin typeface="+mj-lt"/>
              </a:rPr>
            </a:br>
            <a:br>
              <a:rPr lang="de-DE" b="1" dirty="0">
                <a:latin typeface="+mj-lt"/>
              </a:rPr>
            </a:br>
            <a:r>
              <a:rPr lang="de-DE" dirty="0">
                <a:latin typeface="+mj-lt"/>
              </a:rPr>
              <a:t>„Durch ihre sehr versierte und kreative Fragetechnik hat </a:t>
            </a:r>
            <a:br>
              <a:rPr lang="de-DE" dirty="0">
                <a:latin typeface="+mj-lt"/>
              </a:rPr>
            </a:br>
            <a:r>
              <a:rPr lang="de-DE" dirty="0">
                <a:latin typeface="+mj-lt"/>
              </a:rPr>
              <a:t>Frau </a:t>
            </a:r>
            <a:r>
              <a:rPr lang="de-DE" dirty="0" err="1">
                <a:latin typeface="+mj-lt"/>
              </a:rPr>
              <a:t>Sobiech</a:t>
            </a:r>
            <a:r>
              <a:rPr lang="de-DE" dirty="0">
                <a:latin typeface="+mj-lt"/>
              </a:rPr>
              <a:t> mir gute neue Perspektiven eröffnet. </a:t>
            </a:r>
            <a:br>
              <a:rPr lang="de-DE" dirty="0">
                <a:latin typeface="+mj-lt"/>
              </a:rPr>
            </a:br>
            <a:r>
              <a:rPr lang="de-DE" dirty="0">
                <a:latin typeface="+mj-lt"/>
              </a:rPr>
              <a:t>Dadurch konnte ich eine schwierige berufliche Herausforderung erfolgreich meistern.“</a:t>
            </a:r>
            <a:br>
              <a:rPr lang="de-DE" dirty="0">
                <a:latin typeface="+mj-lt"/>
              </a:rPr>
            </a:br>
            <a:br>
              <a:rPr lang="de-DE" dirty="0">
                <a:latin typeface="+mj-lt"/>
              </a:rPr>
            </a:br>
            <a:r>
              <a:rPr lang="de-DE" b="1" dirty="0">
                <a:latin typeface="+mj-lt"/>
              </a:rPr>
              <a:t>Miriam </a:t>
            </a:r>
            <a:r>
              <a:rPr lang="de-DE" b="1" dirty="0" err="1">
                <a:latin typeface="+mj-lt"/>
              </a:rPr>
              <a:t>Flosdorff</a:t>
            </a:r>
            <a:r>
              <a:rPr lang="de-DE" b="1" dirty="0">
                <a:latin typeface="+mj-lt"/>
              </a:rPr>
              <a:t>, Accenture </a:t>
            </a:r>
          </a:p>
        </p:txBody>
      </p:sp>
      <p:sp>
        <p:nvSpPr>
          <p:cNvPr id="3" name="Inhaltsplatzhalter 2"/>
          <p:cNvSpPr>
            <a:spLocks noGrp="1"/>
          </p:cNvSpPr>
          <p:nvPr>
            <p:ph sz="quarter" idx="10"/>
          </p:nvPr>
        </p:nvSpPr>
        <p:spPr/>
        <p:txBody>
          <a:bodyPr/>
          <a:lstStyle/>
          <a:p>
            <a:endParaRPr lang="de-DE" dirty="0"/>
          </a:p>
          <a:p>
            <a:r>
              <a:rPr lang="de-DE" dirty="0"/>
              <a:t>REFERENZEN</a:t>
            </a:r>
          </a:p>
        </p:txBody>
      </p:sp>
    </p:spTree>
    <p:extLst>
      <p:ext uri="{BB962C8B-B14F-4D97-AF65-F5344CB8AC3E}">
        <p14:creationId xmlns:p14="http://schemas.microsoft.com/office/powerpoint/2010/main" val="1091508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p:cNvSpPr/>
          <p:nvPr/>
        </p:nvSpPr>
        <p:spPr>
          <a:xfrm>
            <a:off x="140723" y="5876306"/>
            <a:ext cx="2040728" cy="8906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itel 5"/>
          <p:cNvSpPr>
            <a:spLocks noGrp="1"/>
          </p:cNvSpPr>
          <p:nvPr>
            <p:ph type="ctrTitle"/>
          </p:nvPr>
        </p:nvSpPr>
        <p:spPr>
          <a:xfrm>
            <a:off x="2351314" y="3184787"/>
            <a:ext cx="7566410" cy="2387600"/>
          </a:xfrm>
        </p:spPr>
        <p:txBody>
          <a:bodyPr>
            <a:noAutofit/>
          </a:bodyPr>
          <a:lstStyle/>
          <a:p>
            <a:pPr algn="r">
              <a:lnSpc>
                <a:spcPct val="150000"/>
              </a:lnSpc>
            </a:pPr>
            <a:r>
              <a:rPr lang="de-DE" sz="2800" dirty="0" err="1"/>
              <a:t>Raika</a:t>
            </a:r>
            <a:r>
              <a:rPr lang="de-DE" sz="2800" dirty="0"/>
              <a:t> Sophie </a:t>
            </a:r>
            <a:r>
              <a:rPr lang="de-DE" sz="2800" dirty="0" err="1"/>
              <a:t>Sobiech</a:t>
            </a:r>
            <a:br>
              <a:rPr lang="de-DE" sz="2800" dirty="0"/>
            </a:br>
            <a:r>
              <a:rPr lang="de-DE" sz="2800" dirty="0"/>
              <a:t>Systemischer Coach &amp; Change Managerin</a:t>
            </a:r>
            <a:br>
              <a:rPr lang="de-DE" sz="2800" dirty="0"/>
            </a:br>
            <a:r>
              <a:rPr lang="de-DE" sz="2800" dirty="0"/>
              <a:t>Tel.</a:t>
            </a:r>
            <a:br>
              <a:rPr lang="de-DE" sz="2800" dirty="0"/>
            </a:br>
            <a:r>
              <a:rPr lang="de-DE" sz="2800" dirty="0"/>
              <a:t>E-Mail</a:t>
            </a:r>
            <a:endParaRPr lang="de-DE" sz="2800" b="0" dirty="0">
              <a:solidFill>
                <a:srgbClr val="858585"/>
              </a:solidFill>
            </a:endParaRPr>
          </a:p>
        </p:txBody>
      </p:sp>
      <p:sp>
        <p:nvSpPr>
          <p:cNvPr id="4" name="Rechteck 3"/>
          <p:cNvSpPr/>
          <p:nvPr/>
        </p:nvSpPr>
        <p:spPr>
          <a:xfrm>
            <a:off x="9917724" y="273132"/>
            <a:ext cx="2040728" cy="8906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 name="Grafi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81451" y="724395"/>
            <a:ext cx="8386708" cy="5326084"/>
          </a:xfrm>
          <a:prstGeom prst="rect">
            <a:avLst/>
          </a:prstGeom>
        </p:spPr>
      </p:pic>
      <p:pic>
        <p:nvPicPr>
          <p:cNvPr id="2" name="Grafik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71874" y="540102"/>
            <a:ext cx="8805863" cy="5694669"/>
          </a:xfrm>
          <a:prstGeom prst="rect">
            <a:avLst/>
          </a:prstGeom>
        </p:spPr>
      </p:pic>
    </p:spTree>
    <p:extLst>
      <p:ext uri="{BB962C8B-B14F-4D97-AF65-F5344CB8AC3E}">
        <p14:creationId xmlns:p14="http://schemas.microsoft.com/office/powerpoint/2010/main" val="2101785401"/>
      </p:ext>
    </p:extLst>
  </p:cSld>
  <p:clrMapOvr>
    <a:masterClrMapping/>
  </p:clrMapOvr>
</p:sld>
</file>

<file path=ppt/theme/theme1.xml><?xml version="1.0" encoding="utf-8"?>
<a:theme xmlns:a="http://schemas.openxmlformats.org/drawingml/2006/main" name="Office-Design">
  <a:themeElements>
    <a:clrScheme name="Freigeist-Farben">
      <a:dk1>
        <a:srgbClr val="000000"/>
      </a:dk1>
      <a:lt1>
        <a:srgbClr val="FFFFFF"/>
      </a:lt1>
      <a:dk2>
        <a:srgbClr val="44546A"/>
      </a:dk2>
      <a:lt2>
        <a:srgbClr val="E7E6E6"/>
      </a:lt2>
      <a:accent1>
        <a:srgbClr val="78C0CF"/>
      </a:accent1>
      <a:accent2>
        <a:srgbClr val="B9D4A1"/>
      </a:accent2>
      <a:accent3>
        <a:srgbClr val="F0D6A6"/>
      </a:accent3>
      <a:accent4>
        <a:srgbClr val="717171"/>
      </a:accent4>
      <a:accent5>
        <a:srgbClr val="929292"/>
      </a:accent5>
      <a:accent6>
        <a:srgbClr val="CDCDCD"/>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Words>
  <Application>Microsoft Office PowerPoint</Application>
  <PresentationFormat>Breitbild</PresentationFormat>
  <Paragraphs>15</Paragraphs>
  <Slides>6</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6</vt:i4>
      </vt:variant>
    </vt:vector>
  </HeadingPairs>
  <TitlesOfParts>
    <vt:vector size="11" baseType="lpstr">
      <vt:lpstr>Arial</vt:lpstr>
      <vt:lpstr>Calibri</vt:lpstr>
      <vt:lpstr>Century Gothic</vt:lpstr>
      <vt:lpstr>Couture</vt:lpstr>
      <vt:lpstr>Office-Design</vt:lpstr>
      <vt:lpstr>RAIKA SOPHIE SOBIECH  SYSTEMISCHER COACH &amp;  &amp; CHANGE MANAGERIN </vt:lpstr>
      <vt:lpstr>M. A. Politische Kommunikation  Ausbildung „Systemisches Coaching &amp; Change Management“ am INeKO –  Institut an der Universität zu Köln  Auslandserfahrung, u. a. USA, Spanien, Indien   </vt:lpstr>
      <vt:lpstr>Systemisches Coaching  Change Management  Zeit-Management  Ressourcen-Analyse  Team-Entwicklung  Feedback-Gespräche</vt:lpstr>
      <vt:lpstr>Automobil  IT  Politik  Consulting  Verbandswesen  Spitzensport</vt:lpstr>
      <vt:lpstr> „Das Coaching mit Frau Sobiech verlief sehr strukturiert und ich bin mir im Prozess über vieles bewusst geworden, das mir in einer Phase beruflicher und persönlicher Umorientierung sehr geholfen hat.“  Oliver Gries, Daimler AG  „Durch ihre sehr versierte und kreative Fragetechnik hat  Frau Sobiech mir gute neue Perspektiven eröffnet.  Dadurch konnte ich eine schwierige berufliche Herausforderung erfolgreich meistern.“  Miriam Flosdorff, Accenture </vt:lpstr>
      <vt:lpstr>Raika Sophie Sobiech Systemischer Coach &amp; Change Managerin Tel. E-Mail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Thomas Schweers</dc:creator>
  <cp:lastModifiedBy>Fabian Magnuson</cp:lastModifiedBy>
  <cp:revision>233</cp:revision>
  <dcterms:created xsi:type="dcterms:W3CDTF">2017-01-16T18:35:28Z</dcterms:created>
  <dcterms:modified xsi:type="dcterms:W3CDTF">2017-05-28T14:09:54Z</dcterms:modified>
</cp:coreProperties>
</file>